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5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Works of </a:t>
            </a:r>
            <a:r>
              <a:rPr lang="en-GB" dirty="0" err="1" smtClean="0"/>
              <a:t>Dmìtrì</a:t>
            </a:r>
            <a:r>
              <a:rPr lang="en-GB" dirty="0" smtClean="0"/>
              <a:t> Mendeleev</a:t>
            </a:r>
            <a:endParaRPr lang="en-GB" dirty="0"/>
          </a:p>
        </p:txBody>
      </p:sp>
      <p:sp>
        <p:nvSpPr>
          <p:cNvPr id="3" name="Subtitle 2"/>
          <p:cNvSpPr>
            <a:spLocks noGrp="1"/>
          </p:cNvSpPr>
          <p:nvPr>
            <p:ph type="subTitle" idx="1"/>
          </p:nvPr>
        </p:nvSpPr>
        <p:spPr/>
        <p:txBody>
          <a:bodyPr/>
          <a:lstStyle/>
          <a:p>
            <a:r>
              <a:rPr lang="en-GB" dirty="0" smtClean="0"/>
              <a:t>By Harry Long</a:t>
            </a:r>
          </a:p>
          <a:p>
            <a:r>
              <a:rPr lang="en-GB" dirty="0" smtClean="0"/>
              <a:t>8Y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82978">
            <a:off x="3155796" y="4084636"/>
            <a:ext cx="1219200" cy="46672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98658">
            <a:off x="7735230" y="4208870"/>
            <a:ext cx="1219200" cy="466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530" y="2572524"/>
            <a:ext cx="1937631" cy="1085073"/>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08" y="2572523"/>
            <a:ext cx="1937631" cy="1085073"/>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Tree>
    <p:extLst>
      <p:ext uri="{BB962C8B-B14F-4D97-AF65-F5344CB8AC3E}">
        <p14:creationId xmlns:p14="http://schemas.microsoft.com/office/powerpoint/2010/main" val="48279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Life</a:t>
            </a:r>
            <a:endParaRPr lang="en-GB" u="sng" dirty="0"/>
          </a:p>
        </p:txBody>
      </p:sp>
      <p:sp>
        <p:nvSpPr>
          <p:cNvPr id="3" name="Content Placeholder 2"/>
          <p:cNvSpPr>
            <a:spLocks noGrp="1"/>
          </p:cNvSpPr>
          <p:nvPr>
            <p:ph idx="1"/>
          </p:nvPr>
        </p:nvSpPr>
        <p:spPr>
          <a:xfrm>
            <a:off x="695458" y="2556932"/>
            <a:ext cx="10779617" cy="3318936"/>
          </a:xfrm>
        </p:spPr>
        <p:txBody>
          <a:bodyPr>
            <a:normAutofit/>
          </a:bodyPr>
          <a:lstStyle/>
          <a:p>
            <a:pPr marL="0" indent="0" algn="ctr">
              <a:buNone/>
            </a:pPr>
            <a:r>
              <a:rPr lang="en-GB" sz="1200" dirty="0" err="1" smtClean="0"/>
              <a:t>Dmìtrì</a:t>
            </a:r>
            <a:r>
              <a:rPr lang="en-GB" sz="1200" dirty="0" smtClean="0"/>
              <a:t> Mendeleev was son of </a:t>
            </a:r>
            <a:r>
              <a:rPr lang="en-GB" sz="1200" dirty="0" err="1" smtClean="0"/>
              <a:t>Ivon</a:t>
            </a:r>
            <a:r>
              <a:rPr lang="en-GB" sz="1200" dirty="0" smtClean="0"/>
              <a:t> Mendeleev and Maria Mendeleev. He was born in the village of </a:t>
            </a:r>
            <a:r>
              <a:rPr lang="en-GB" sz="1200" dirty="0" err="1" smtClean="0"/>
              <a:t>Verknie</a:t>
            </a:r>
            <a:r>
              <a:rPr lang="en-GB" sz="1200" dirty="0" smtClean="0"/>
              <a:t> </a:t>
            </a:r>
            <a:r>
              <a:rPr lang="en-GB" sz="1200" dirty="0" err="1" smtClean="0"/>
              <a:t>Aremzyani</a:t>
            </a:r>
            <a:r>
              <a:rPr lang="en-GB" sz="1200" dirty="0" smtClean="0"/>
              <a:t> in Siberia on 8 February 1834. It is unknown how many sibling he had, but his been estimated anywhere from 11 to 17 brothers and sisters. His father was a teacher and taught politics, fine arts and philosophy. However, because of the families financial state he became blind and unable to teach. At the age of 13 his father passed away his mothers glass factory’s destruction by fire</a:t>
            </a:r>
            <a:r>
              <a:rPr lang="en-GB" sz="1200" dirty="0" smtClean="0"/>
              <a:t>.</a:t>
            </a:r>
          </a:p>
          <a:p>
            <a:pPr marL="0" indent="0" algn="ctr">
              <a:buNone/>
            </a:pPr>
            <a:r>
              <a:rPr lang="en-GB" sz="1200" dirty="0" smtClean="0"/>
              <a:t>Later on in life (August 1861) he published a book of his understandings of the Spectroscope. He also married </a:t>
            </a:r>
            <a:r>
              <a:rPr lang="en-GB" sz="1200" dirty="0" err="1"/>
              <a:t>Feozva</a:t>
            </a:r>
            <a:r>
              <a:rPr lang="en-GB" sz="1200" dirty="0"/>
              <a:t> </a:t>
            </a:r>
            <a:r>
              <a:rPr lang="en-GB" sz="1200" dirty="0" err="1" smtClean="0"/>
              <a:t>Leshcheva</a:t>
            </a:r>
            <a:r>
              <a:rPr lang="en-GB" sz="1200" dirty="0" smtClean="0"/>
              <a:t> on 27 April 1862. He became a professor at both </a:t>
            </a:r>
            <a:r>
              <a:rPr lang="en-GB" sz="1200" dirty="0">
                <a:solidFill>
                  <a:schemeClr val="tx1"/>
                </a:solidFill>
              </a:rPr>
              <a:t>Saint Petersburg Technological </a:t>
            </a:r>
            <a:r>
              <a:rPr lang="en-GB" sz="1200" dirty="0" smtClean="0">
                <a:solidFill>
                  <a:schemeClr val="tx1"/>
                </a:solidFill>
              </a:rPr>
              <a:t>Institute and </a:t>
            </a:r>
            <a:r>
              <a:rPr lang="en-GB" sz="1200" dirty="0">
                <a:solidFill>
                  <a:schemeClr val="tx1"/>
                </a:solidFill>
              </a:rPr>
              <a:t>Saint Petersburg State </a:t>
            </a:r>
            <a:r>
              <a:rPr lang="en-GB" sz="1200" dirty="0" smtClean="0">
                <a:solidFill>
                  <a:schemeClr val="tx1"/>
                </a:solidFill>
              </a:rPr>
              <a:t>University. </a:t>
            </a:r>
          </a:p>
          <a:p>
            <a:pPr marL="0" indent="0" algn="ctr">
              <a:buNone/>
            </a:pPr>
            <a:r>
              <a:rPr lang="en-GB" sz="1200" dirty="0" smtClean="0">
                <a:solidFill>
                  <a:schemeClr val="tx1"/>
                </a:solidFill>
              </a:rPr>
              <a:t>He died </a:t>
            </a:r>
            <a:r>
              <a:rPr lang="en-GB" sz="1200" dirty="0" smtClean="0">
                <a:solidFill>
                  <a:schemeClr val="tx1"/>
                </a:solidFill>
              </a:rPr>
              <a:t>at the age of 72 in 1907. After his death several things were named after him, the crater Mendeleev on the moon, as well as the 101</a:t>
            </a:r>
            <a:r>
              <a:rPr lang="en-GB" sz="1200" baseline="30000" dirty="0" smtClean="0">
                <a:solidFill>
                  <a:schemeClr val="tx1"/>
                </a:solidFill>
              </a:rPr>
              <a:t>st</a:t>
            </a:r>
            <a:r>
              <a:rPr lang="en-GB" sz="1200" dirty="0" smtClean="0">
                <a:solidFill>
                  <a:schemeClr val="tx1"/>
                </a:solidFill>
              </a:rPr>
              <a:t> element called </a:t>
            </a:r>
            <a:r>
              <a:rPr lang="en-GB" sz="1200" dirty="0" err="1" smtClean="0">
                <a:solidFill>
                  <a:schemeClr val="tx1"/>
                </a:solidFill>
              </a:rPr>
              <a:t>Mendelivium</a:t>
            </a:r>
            <a:r>
              <a:rPr lang="en-GB" sz="1200" dirty="0" smtClean="0">
                <a:solidFill>
                  <a:schemeClr val="tx1"/>
                </a:solidFill>
              </a:rPr>
              <a:t>. </a:t>
            </a:r>
            <a:endParaRPr lang="en-GB" sz="1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54" y="3603141"/>
            <a:ext cx="2143125" cy="2143125"/>
          </a:xfrm>
          <a:prstGeom prst="rect">
            <a:avLst/>
          </a:prstGeom>
        </p:spPr>
      </p:pic>
    </p:spTree>
    <p:extLst>
      <p:ext uri="{BB962C8B-B14F-4D97-AF65-F5344CB8AC3E}">
        <p14:creationId xmlns:p14="http://schemas.microsoft.com/office/powerpoint/2010/main" val="421162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Periodic T	able</a:t>
            </a:r>
            <a:endParaRPr lang="en-GB" u="sng" dirty="0"/>
          </a:p>
        </p:txBody>
      </p:sp>
      <p:sp>
        <p:nvSpPr>
          <p:cNvPr id="3" name="Content Placeholder 2"/>
          <p:cNvSpPr>
            <a:spLocks noGrp="1"/>
          </p:cNvSpPr>
          <p:nvPr>
            <p:ph idx="1"/>
          </p:nvPr>
        </p:nvSpPr>
        <p:spPr>
          <a:xfrm>
            <a:off x="1295402" y="2556932"/>
            <a:ext cx="9601196" cy="3318936"/>
          </a:xfrm>
        </p:spPr>
        <p:txBody>
          <a:bodyPr>
            <a:normAutofit/>
          </a:bodyPr>
          <a:lstStyle/>
          <a:p>
            <a:pPr marL="0" indent="0" algn="ctr">
              <a:buNone/>
            </a:pPr>
            <a:r>
              <a:rPr lang="en-GB" sz="1200" dirty="0" smtClean="0"/>
              <a:t>In the year of 1863 56 elements were known to man. At this point in time roughly one element was being discovered each year. </a:t>
            </a:r>
            <a:r>
              <a:rPr lang="en-GB" sz="1200" dirty="0"/>
              <a:t>"I saw in a dream a table where all elements fell into place as required. Awakening, I immediately wrote it down on a piece of paper, only in one place did a correction later seem necessary</a:t>
            </a:r>
            <a:r>
              <a:rPr lang="en-GB" sz="1200" dirty="0" smtClean="0"/>
              <a:t>.“ </a:t>
            </a:r>
            <a:r>
              <a:rPr lang="en-GB" sz="1200" dirty="0" err="1" smtClean="0"/>
              <a:t>Dmìtrì</a:t>
            </a:r>
            <a:r>
              <a:rPr lang="en-GB" sz="1200" dirty="0" smtClean="0"/>
              <a:t> Mendeleev said this was how he created the Periodic table. He put them in order of atomic weight. His periodic table was vertical instead of the horizontal one we had today. However, he left gaps because he predicted more elements would be discovered. Using the atomic weights from surrounding elements he worked out what their atomic weights would be. Later on Gallium was discovered with a atomic weight of 70. </a:t>
            </a:r>
            <a:r>
              <a:rPr lang="en-GB" sz="1200" dirty="0" err="1" smtClean="0"/>
              <a:t>Dmìtri</a:t>
            </a:r>
            <a:r>
              <a:rPr lang="en-GB" sz="1200" dirty="0" smtClean="0"/>
              <a:t> said that it had an atomic mass of 68. He re-did his calculation to find he was correct. The founder of Gallium - Paul-</a:t>
            </a:r>
            <a:r>
              <a:rPr lang="en-GB" sz="1200" dirty="0" err="1" smtClean="0"/>
              <a:t>Émile</a:t>
            </a:r>
            <a:r>
              <a:rPr lang="en-GB" sz="1200" dirty="0" smtClean="0"/>
              <a:t> </a:t>
            </a:r>
            <a:r>
              <a:rPr lang="en-GB" sz="1200" dirty="0" err="1"/>
              <a:t>Lecoq</a:t>
            </a:r>
            <a:r>
              <a:rPr lang="en-GB" sz="1200" dirty="0"/>
              <a:t> de </a:t>
            </a:r>
            <a:r>
              <a:rPr lang="en-GB" sz="1200" dirty="0" err="1" smtClean="0"/>
              <a:t>Boisbaudran</a:t>
            </a:r>
            <a:r>
              <a:rPr lang="en-GB" sz="1200" dirty="0" smtClean="0"/>
              <a:t> announced later on that he himself did the incorrect calculation, furthermore the correct atomic weight was 68. So </a:t>
            </a:r>
            <a:r>
              <a:rPr lang="en-GB" sz="1200" dirty="0" err="1" smtClean="0"/>
              <a:t>Dmìtrì</a:t>
            </a:r>
            <a:r>
              <a:rPr lang="en-GB" sz="1200" dirty="0" smtClean="0"/>
              <a:t> had been even more accurate than the founder of Gallium and did all the calculations before it was found! Over the years more elements have been and there weren’t enough slot. It was turned sideways and more elements were added – this is </a:t>
            </a:r>
            <a:r>
              <a:rPr lang="en-GB" sz="1200" b="1" dirty="0" smtClean="0"/>
              <a:t>our</a:t>
            </a:r>
            <a:r>
              <a:rPr lang="en-GB" sz="1200" dirty="0" smtClean="0"/>
              <a:t> per iodic table. There was one element </a:t>
            </a:r>
            <a:r>
              <a:rPr lang="en-GB" sz="1200" dirty="0" err="1" smtClean="0"/>
              <a:t>Dmìtrì</a:t>
            </a:r>
            <a:r>
              <a:rPr lang="en-GB" sz="1200" dirty="0" smtClean="0"/>
              <a:t> didn’t except into the table and that was Radium. In 1898, Maria and Pierre </a:t>
            </a:r>
            <a:r>
              <a:rPr lang="en-GB" sz="1200" dirty="0" err="1" smtClean="0"/>
              <a:t>Querie</a:t>
            </a:r>
            <a:r>
              <a:rPr lang="en-GB" sz="1200" dirty="0" smtClean="0"/>
              <a:t>. One of </a:t>
            </a:r>
            <a:r>
              <a:rPr lang="en-GB" sz="1200" dirty="0" err="1" smtClean="0"/>
              <a:t>Radiums</a:t>
            </a:r>
            <a:r>
              <a:rPr lang="en-GB" sz="1200" dirty="0" smtClean="0"/>
              <a:t> property is that is can emit light. To emit light there must be a form of energy, and where is that energy coming from. An idea was that elements could become new element as they shed off energy and matter. However, many chemist disapproved of this theory, one of them being </a:t>
            </a:r>
            <a:r>
              <a:rPr lang="en-GB" sz="1200" dirty="0" err="1" smtClean="0"/>
              <a:t>Dmìtrì</a:t>
            </a:r>
            <a:r>
              <a:rPr lang="en-GB" sz="1200" dirty="0" smtClean="0"/>
              <a:t>. He believed that elements couldn’t be made, that was the point of the periodic table, everything was is were it should be, it was a system of organising the basics of our world. </a:t>
            </a:r>
            <a:endParaRPr lang="en-GB" sz="1200" dirty="0"/>
          </a:p>
        </p:txBody>
      </p:sp>
    </p:spTree>
    <p:extLst>
      <p:ext uri="{BB962C8B-B14F-4D97-AF65-F5344CB8AC3E}">
        <p14:creationId xmlns:p14="http://schemas.microsoft.com/office/powerpoint/2010/main" val="2846181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Symbols</a:t>
            </a:r>
            <a:endParaRPr lang="en-GB"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525" y="699600"/>
            <a:ext cx="2990850" cy="1524000"/>
          </a:xfrm>
          <a:prstGeom prst="rect">
            <a:avLst/>
          </a:prstGeom>
        </p:spPr>
      </p:pic>
      <p:sp>
        <p:nvSpPr>
          <p:cNvPr id="7" name="TextBox 6"/>
          <p:cNvSpPr txBox="1"/>
          <p:nvPr/>
        </p:nvSpPr>
        <p:spPr>
          <a:xfrm>
            <a:off x="7881870" y="2794715"/>
            <a:ext cx="2781837" cy="523220"/>
          </a:xfrm>
          <a:prstGeom prst="rect">
            <a:avLst/>
          </a:prstGeom>
          <a:noFill/>
        </p:spPr>
        <p:txBody>
          <a:bodyPr wrap="square" rtlCol="0">
            <a:spAutoFit/>
          </a:bodyPr>
          <a:lstStyle/>
          <a:p>
            <a:r>
              <a:rPr lang="en-GB" sz="1400" dirty="0" smtClean="0"/>
              <a:t>Atomic Number – This number is the amount of protons in the atom.</a:t>
            </a:r>
            <a:endParaRPr lang="en-GB" sz="1400"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1365" t="20404" r="19142" b="20103"/>
          <a:stretch/>
        </p:blipFill>
        <p:spPr>
          <a:xfrm>
            <a:off x="4898265" y="2568531"/>
            <a:ext cx="2395470" cy="2395468"/>
          </a:xfrm>
          <a:prstGeom prst="rect">
            <a:avLst/>
          </a:prstGeom>
        </p:spPr>
      </p:pic>
      <p:cxnSp>
        <p:nvCxnSpPr>
          <p:cNvPr id="16" name="Straight Arrow Connector 15"/>
          <p:cNvCxnSpPr>
            <a:stCxn id="7" idx="1"/>
          </p:cNvCxnSpPr>
          <p:nvPr/>
        </p:nvCxnSpPr>
        <p:spPr>
          <a:xfrm flipH="1" flipV="1">
            <a:off x="6272011" y="2910625"/>
            <a:ext cx="1609859" cy="145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365451" y="5388570"/>
            <a:ext cx="6137193" cy="307777"/>
          </a:xfrm>
          <a:prstGeom prst="rect">
            <a:avLst/>
          </a:prstGeom>
          <a:noFill/>
        </p:spPr>
        <p:txBody>
          <a:bodyPr wrap="none" rtlCol="0">
            <a:spAutoFit/>
          </a:bodyPr>
          <a:lstStyle/>
          <a:p>
            <a:r>
              <a:rPr lang="en-GB" sz="1400" dirty="0" smtClean="0"/>
              <a:t>Atomic </a:t>
            </a:r>
            <a:r>
              <a:rPr lang="en-GB" sz="1400" dirty="0"/>
              <a:t>Mass – The quantity of smallest components that make it a chemical </a:t>
            </a:r>
            <a:r>
              <a:rPr lang="en-GB" sz="1400" dirty="0" smtClean="0"/>
              <a:t>element.</a:t>
            </a:r>
            <a:endParaRPr lang="en-GB" sz="2000" dirty="0"/>
          </a:p>
        </p:txBody>
      </p:sp>
      <p:cxnSp>
        <p:nvCxnSpPr>
          <p:cNvPr id="21" name="Straight Arrow Connector 20"/>
          <p:cNvCxnSpPr>
            <a:stCxn id="20" idx="0"/>
          </p:cNvCxnSpPr>
          <p:nvPr/>
        </p:nvCxnSpPr>
        <p:spPr>
          <a:xfrm flipH="1" flipV="1">
            <a:off x="6272011" y="4532243"/>
            <a:ext cx="2162037" cy="8563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528293" y="2983475"/>
            <a:ext cx="2781837" cy="2031325"/>
          </a:xfrm>
          <a:prstGeom prst="rect">
            <a:avLst/>
          </a:prstGeom>
          <a:noFill/>
        </p:spPr>
        <p:txBody>
          <a:bodyPr wrap="square" rtlCol="0">
            <a:spAutoFit/>
          </a:bodyPr>
          <a:lstStyle/>
          <a:p>
            <a:r>
              <a:rPr lang="en-GB" sz="1400" dirty="0" smtClean="0"/>
              <a:t>Element Symbol – This is the elements name. This element is iron but it’s symbol is Fe. This is because the element’s symbol is written from the language the discoverer spoke. It was discovered by a ancient chemist who’s name is unknown. Scientist named in Fe after </a:t>
            </a:r>
            <a:r>
              <a:rPr lang="en-GB" sz="1400" dirty="0" err="1" smtClean="0"/>
              <a:t>Ferrum</a:t>
            </a:r>
            <a:r>
              <a:rPr lang="en-GB" sz="1400" dirty="0" smtClean="0"/>
              <a:t> meaning iron in Latin. </a:t>
            </a:r>
            <a:endParaRPr lang="en-GB" sz="1400" dirty="0"/>
          </a:p>
        </p:txBody>
      </p:sp>
      <p:cxnSp>
        <p:nvCxnSpPr>
          <p:cNvPr id="26" name="Straight Arrow Connector 25"/>
          <p:cNvCxnSpPr>
            <a:stCxn id="25" idx="3"/>
          </p:cNvCxnSpPr>
          <p:nvPr/>
        </p:nvCxnSpPr>
        <p:spPr>
          <a:xfrm flipV="1">
            <a:off x="4310130" y="3764434"/>
            <a:ext cx="1414809" cy="234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860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0462" y="888642"/>
            <a:ext cx="9981126" cy="400110"/>
          </a:xfrm>
          <a:prstGeom prst="rect">
            <a:avLst/>
          </a:prstGeom>
          <a:noFill/>
        </p:spPr>
        <p:txBody>
          <a:bodyPr wrap="square" rtlCol="0">
            <a:spAutoFit/>
          </a:bodyPr>
          <a:lstStyle/>
          <a:p>
            <a:pPr algn="ctr"/>
            <a:r>
              <a:rPr lang="en-GB" sz="2000" u="sng" dirty="0" smtClean="0"/>
              <a:t>References</a:t>
            </a:r>
            <a:endParaRPr lang="en-GB" sz="2000" u="sng" dirty="0"/>
          </a:p>
        </p:txBody>
      </p:sp>
      <p:sp>
        <p:nvSpPr>
          <p:cNvPr id="3" name="TextBox 2"/>
          <p:cNvSpPr txBox="1"/>
          <p:nvPr/>
        </p:nvSpPr>
        <p:spPr>
          <a:xfrm>
            <a:off x="858800" y="1471961"/>
            <a:ext cx="10504449" cy="738664"/>
          </a:xfrm>
          <a:prstGeom prst="rect">
            <a:avLst/>
          </a:prstGeom>
          <a:noFill/>
        </p:spPr>
        <p:txBody>
          <a:bodyPr wrap="square" rtlCol="0">
            <a:spAutoFit/>
          </a:bodyPr>
          <a:lstStyle/>
          <a:p>
            <a:pPr algn="ctr"/>
            <a:r>
              <a:rPr lang="en-GB" sz="1400" dirty="0" smtClean="0"/>
              <a:t>Wikipedia.org</a:t>
            </a:r>
          </a:p>
          <a:p>
            <a:pPr algn="ctr"/>
            <a:r>
              <a:rPr lang="en-GB" sz="1400" dirty="0" smtClean="0"/>
              <a:t>Bbc.com</a:t>
            </a:r>
          </a:p>
          <a:p>
            <a:pPr algn="ctr"/>
            <a:r>
              <a:rPr lang="en-GB" sz="1400" dirty="0"/>
              <a:t>http://study.com/academy/lesson/what-is-atomic-mass-definition-examples-quiz.html</a:t>
            </a:r>
            <a:endParaRPr lang="en-GB" sz="1400" dirty="0"/>
          </a:p>
        </p:txBody>
      </p:sp>
    </p:spTree>
    <p:extLst>
      <p:ext uri="{BB962C8B-B14F-4D97-AF65-F5344CB8AC3E}">
        <p14:creationId xmlns:p14="http://schemas.microsoft.com/office/powerpoint/2010/main" val="16626129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136</TotalTime>
  <Words>650</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The Works of Dmìtrì Mendeleev</vt:lpstr>
      <vt:lpstr>Life</vt:lpstr>
      <vt:lpstr>Periodic T able</vt:lpstr>
      <vt:lpstr>Symbols</vt:lpstr>
      <vt:lpstr>PowerPoint Presentation</vt:lpstr>
    </vt:vector>
  </TitlesOfParts>
  <Company>International School Of Toulouse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Works of Dmìtì Mendeleev</dc:title>
  <dc:creator>Harry Long</dc:creator>
  <cp:lastModifiedBy>Harry Long</cp:lastModifiedBy>
  <cp:revision>20</cp:revision>
  <dcterms:created xsi:type="dcterms:W3CDTF">2016-04-11T10:27:06Z</dcterms:created>
  <dcterms:modified xsi:type="dcterms:W3CDTF">2016-04-15T07:34:55Z</dcterms:modified>
</cp:coreProperties>
</file>